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68" r:id="rId4"/>
    <p:sldId id="260" r:id="rId5"/>
    <p:sldId id="259" r:id="rId6"/>
    <p:sldId id="263" r:id="rId7"/>
    <p:sldId id="261" r:id="rId8"/>
    <p:sldId id="262" r:id="rId9"/>
    <p:sldId id="270" r:id="rId10"/>
    <p:sldId id="269" r:id="rId11"/>
    <p:sldId id="271" r:id="rId12"/>
    <p:sldId id="338" r:id="rId13"/>
    <p:sldId id="264" r:id="rId14"/>
    <p:sldId id="265" r:id="rId15"/>
  </p:sldIdLst>
  <p:sldSz cx="18288000" cy="10287000"/>
  <p:notesSz cx="6858000" cy="9144000"/>
  <p:embeddedFontLst>
    <p:embeddedFont>
      <p:font typeface="Aharoni" panose="02010803020104030203" pitchFamily="2" charset="-79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K Grotesk Bold" panose="020B0604020202020204" charset="0"/>
      <p:regular r:id="rId22"/>
    </p:embeddedFont>
    <p:embeddedFont>
      <p:font typeface="HK Grotesk Medium" panose="020B0604020202020204" charset="0"/>
      <p:regular r:id="rId23"/>
    </p:embeddedFont>
    <p:embeddedFont>
      <p:font typeface="Open Sans" panose="020B0604020202020204" charset="0"/>
      <p:regular r:id="rId24"/>
    </p:embeddedFont>
    <p:embeddedFont>
      <p:font typeface="Open Sans Light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82F1D-1852-4603-9EA6-9DC39939BE01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9102A-6F9D-4910-8A32-3647E8623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0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basically our innovation part, here we are different from most of the companies because we are using Wireless Controllers.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9102A-6F9D-4910-8A32-3647E86230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43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89102A-6F9D-4910-8A32-3647E86230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3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3303393" y="4439264"/>
            <a:ext cx="5187978" cy="25939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09403" y="2635045"/>
            <a:ext cx="5187978" cy="25939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5623" y="1338051"/>
            <a:ext cx="1797770" cy="16719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97382" y="7277023"/>
            <a:ext cx="1797770" cy="16719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69315" y="4390704"/>
            <a:ext cx="1062145" cy="8868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10564" y="1803637"/>
            <a:ext cx="1384587" cy="7407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05623" y="7742609"/>
            <a:ext cx="1384587" cy="7407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138632" y="2713006"/>
            <a:ext cx="9120668" cy="4913217"/>
            <a:chOff x="-1340491" y="69639"/>
            <a:chExt cx="12160891" cy="6550955"/>
          </a:xfrm>
        </p:grpSpPr>
        <p:sp>
          <p:nvSpPr>
            <p:cNvPr id="10" name="TextBox 10"/>
            <p:cNvSpPr txBox="1"/>
            <p:nvPr/>
          </p:nvSpPr>
          <p:spPr>
            <a:xfrm>
              <a:off x="-1340491" y="69639"/>
              <a:ext cx="11957691" cy="58934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440"/>
                </a:lnSpc>
              </a:pPr>
              <a:r>
                <a:rPr lang="en-US" sz="10400" dirty="0">
                  <a:solidFill>
                    <a:srgbClr val="ED5F65"/>
                  </a:solidFill>
                  <a:latin typeface="HK Grotesk Bold"/>
                </a:rPr>
                <a:t>AUTOMATED PRECISION </a:t>
              </a:r>
            </a:p>
            <a:p>
              <a:pPr>
                <a:lnSpc>
                  <a:spcPts val="11440"/>
                </a:lnSpc>
              </a:pPr>
              <a:r>
                <a:rPr lang="en-US" sz="10400" dirty="0">
                  <a:solidFill>
                    <a:srgbClr val="ED5F65"/>
                  </a:solidFill>
                  <a:latin typeface="HK Grotesk Bold"/>
                </a:rPr>
                <a:t>AGRICULTURE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550956"/>
              <a:ext cx="10820400" cy="69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9"/>
                </a:lnSpc>
              </a:pPr>
              <a:r>
                <a:rPr lang="en-US" sz="299">
                  <a:solidFill>
                    <a:srgbClr val="393939"/>
                  </a:solidFill>
                  <a:latin typeface="HK Grotesk Medium"/>
                </a:rPr>
                <a:t>Breakthroughs in food technology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A2AA98-975A-4E75-9F1E-9FBC9DEB9892}"/>
              </a:ext>
            </a:extLst>
          </p:cNvPr>
          <p:cNvSpPr txBox="1"/>
          <p:nvPr/>
        </p:nvSpPr>
        <p:spPr>
          <a:xfrm>
            <a:off x="8763000" y="8801100"/>
            <a:ext cx="11833057" cy="110799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EAST INDIA COMPANY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81532-7A6A-4EEE-A6BF-4261E623A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35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BBDF3A-D53A-44D2-B1B0-07BFDFB67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9" y="0"/>
            <a:ext cx="9402991" cy="537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F31F4-FE17-4674-B699-E14F93CF5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10" y="5143500"/>
            <a:ext cx="947650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01586-DA2D-4B49-902D-22F251D10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09" y="5375564"/>
            <a:ext cx="8887691" cy="49114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27CD0F-BFAF-47EE-9783-6DA066BD2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0"/>
            <a:ext cx="8869591" cy="57327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AA2C9E-AC7B-492F-833B-02BB25FC9A58}"/>
              </a:ext>
            </a:extLst>
          </p:cNvPr>
          <p:cNvSpPr txBox="1"/>
          <p:nvPr/>
        </p:nvSpPr>
        <p:spPr>
          <a:xfrm>
            <a:off x="5524500" y="-27306"/>
            <a:ext cx="723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1AA93-74D3-4C49-8FD5-4E4E7A34A529}"/>
              </a:ext>
            </a:extLst>
          </p:cNvPr>
          <p:cNvSpPr txBox="1"/>
          <p:nvPr/>
        </p:nvSpPr>
        <p:spPr>
          <a:xfrm>
            <a:off x="5288191" y="4723306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COMILLA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A926A7-5123-4DA2-A900-CDF98546E739}"/>
              </a:ext>
            </a:extLst>
          </p:cNvPr>
          <p:cNvSpPr txBox="1"/>
          <p:nvPr/>
        </p:nvSpPr>
        <p:spPr>
          <a:xfrm>
            <a:off x="5638800" y="972607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FARIDPUR REGION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D8A39-537D-4D7E-B829-6EE328E2B8E2}"/>
              </a:ext>
            </a:extLst>
          </p:cNvPr>
          <p:cNvSpPr txBox="1"/>
          <p:nvPr/>
        </p:nvSpPr>
        <p:spPr>
          <a:xfrm>
            <a:off x="15316200" y="5021363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SYLHET REGION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20A5FD-E160-425F-82EE-7EBA95C1FCD9}"/>
              </a:ext>
            </a:extLst>
          </p:cNvPr>
          <p:cNvSpPr txBox="1"/>
          <p:nvPr/>
        </p:nvSpPr>
        <p:spPr>
          <a:xfrm>
            <a:off x="15316200" y="9726074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DHAKA REGION</a:t>
            </a:r>
          </a:p>
        </p:txBody>
      </p:sp>
    </p:spTree>
    <p:extLst>
      <p:ext uri="{BB962C8B-B14F-4D97-AF65-F5344CB8AC3E}">
        <p14:creationId xmlns:p14="http://schemas.microsoft.com/office/powerpoint/2010/main" val="270032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omputer&#10;&#10;Description automatically generated">
            <a:extLst>
              <a:ext uri="{FF2B5EF4-FFF2-40B4-BE49-F238E27FC236}">
                <a16:creationId xmlns:a16="http://schemas.microsoft.com/office/drawing/2014/main" id="{8723092F-87D1-4043-9641-91D3EB190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90500"/>
            <a:ext cx="5410200" cy="99060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4CEF727-F6FC-4463-8AFC-B28D3E015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"/>
            <a:ext cx="5233924" cy="990600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17AF55F-FCBD-4F81-8C49-AE48865D09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2857500"/>
            <a:ext cx="6096000" cy="37930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7F3C86-3736-4E16-AF67-0CAE64087EFA}"/>
              </a:ext>
            </a:extLst>
          </p:cNvPr>
          <p:cNvSpPr txBox="1"/>
          <p:nvPr/>
        </p:nvSpPr>
        <p:spPr>
          <a:xfrm>
            <a:off x="10248900" y="342900"/>
            <a:ext cx="9677400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MOBILE APLICATION SNIPPETS</a:t>
            </a:r>
          </a:p>
        </p:txBody>
      </p:sp>
    </p:spTree>
    <p:extLst>
      <p:ext uri="{BB962C8B-B14F-4D97-AF65-F5344CB8AC3E}">
        <p14:creationId xmlns:p14="http://schemas.microsoft.com/office/powerpoint/2010/main" val="589174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760375" cy="667376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790950"/>
            <a:ext cx="18757630" cy="94960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01114" y="110865"/>
            <a:ext cx="15186886" cy="680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393939"/>
                </a:solidFill>
                <a:latin typeface="HK Grotesk Bold"/>
              </a:rPr>
              <a:t>SOIL DATA CAPTURED BY SENSOR SYSTEM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46551" y="3649689"/>
            <a:ext cx="5975244" cy="29876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34173" y="7157117"/>
            <a:ext cx="2070578" cy="192563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4632762"/>
            <a:ext cx="1223324" cy="102147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0055" y="1302716"/>
            <a:ext cx="1594696" cy="85316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134173" y="1505681"/>
            <a:ext cx="14125127" cy="5806928"/>
            <a:chOff x="0" y="0"/>
            <a:chExt cx="18833503" cy="7742570"/>
          </a:xfrm>
        </p:grpSpPr>
        <p:sp>
          <p:nvSpPr>
            <p:cNvPr id="7" name="TextBox 7"/>
            <p:cNvSpPr txBox="1"/>
            <p:nvPr/>
          </p:nvSpPr>
          <p:spPr>
            <a:xfrm>
              <a:off x="0" y="3894003"/>
              <a:ext cx="18833503" cy="2166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352"/>
                </a:lnSpc>
              </a:pPr>
              <a:r>
                <a:rPr lang="en-US" sz="11229">
                  <a:solidFill>
                    <a:srgbClr val="FFFFFF"/>
                  </a:solidFill>
                  <a:latin typeface="HK Grotesk Bold"/>
                </a:rPr>
                <a:t>THANK YOU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3350"/>
              <a:ext cx="18833503" cy="2714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5440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992259"/>
              <a:ext cx="18833503" cy="750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3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691968-321D-40B5-BCD7-44C0BFF9D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31173"/>
            <a:ext cx="8763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591" t="2627" r="4724" b="7053"/>
          <a:stretch>
            <a:fillRect/>
          </a:stretch>
        </p:blipFill>
        <p:spPr>
          <a:xfrm>
            <a:off x="3419263" y="2699891"/>
            <a:ext cx="7619140" cy="55799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-1442446" y="3701054"/>
            <a:ext cx="5769786" cy="28848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7301391"/>
            <a:ext cx="2104203" cy="19569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2263298" y="4624468"/>
            <a:ext cx="1243190" cy="10380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75346" y="1028700"/>
            <a:ext cx="1620593" cy="86701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086213" y="3343912"/>
            <a:ext cx="6498863" cy="4015802"/>
            <a:chOff x="0" y="512184"/>
            <a:chExt cx="8665150" cy="5354403"/>
          </a:xfrm>
        </p:grpSpPr>
        <p:sp>
          <p:nvSpPr>
            <p:cNvPr id="8" name="TextBox 8"/>
            <p:cNvSpPr txBox="1"/>
            <p:nvPr/>
          </p:nvSpPr>
          <p:spPr>
            <a:xfrm>
              <a:off x="434368" y="512184"/>
              <a:ext cx="8230782" cy="3876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000"/>
                </a:lnSpc>
              </a:pPr>
              <a:r>
                <a:rPr lang="en-US" sz="20000" dirty="0">
                  <a:solidFill>
                    <a:srgbClr val="ED5F65"/>
                  </a:solidFill>
                  <a:latin typeface="HK Grotesk Bold"/>
                </a:rPr>
                <a:t>80%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05670"/>
              <a:ext cx="8230782" cy="1160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 dirty="0">
                  <a:solidFill>
                    <a:srgbClr val="393939"/>
                  </a:solidFill>
                  <a:latin typeface="HK Grotesk Medium"/>
                </a:rPr>
                <a:t>Farming accounts for 80% of the water consumed and most of its wasteful use.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301323" y="2346598"/>
            <a:ext cx="7821428" cy="84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0"/>
              </a:lnSpc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378845" y="0"/>
            <a:ext cx="9909155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61541" y="2706036"/>
            <a:ext cx="1062145" cy="88689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87101" y="560003"/>
            <a:ext cx="8115300" cy="1544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849"/>
              </a:lnSpc>
            </a:pPr>
            <a:r>
              <a:rPr lang="en-US" sz="10772">
                <a:solidFill>
                  <a:srgbClr val="F7CE5D"/>
                </a:solidFill>
                <a:latin typeface="HK Grotesk Bold"/>
              </a:rPr>
              <a:t>05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43200" y="-69248"/>
            <a:ext cx="11443855" cy="1050169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17828" y="1627620"/>
            <a:ext cx="898779" cy="12885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098778" y="1028700"/>
            <a:ext cx="849500" cy="61801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17828" y="6156258"/>
            <a:ext cx="1797099" cy="8356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16378" y="6025124"/>
            <a:ext cx="806295" cy="83338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0465217" y="6858504"/>
            <a:ext cx="673886" cy="64080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0948278" y="6676132"/>
            <a:ext cx="1554342" cy="120956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357414" y="7377684"/>
            <a:ext cx="1880616" cy="1880616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355580" y="2271907"/>
            <a:ext cx="1640028" cy="1697312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323974" y="814595"/>
            <a:ext cx="2473252" cy="205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Open Sans Light"/>
              </a:rPr>
              <a:t>A group of sensors capture </a:t>
            </a: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Open Sans Light"/>
              </a:rPr>
              <a:t>farm data and </a:t>
            </a: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Open Sans Light"/>
              </a:rPr>
              <a:t>upload it to the</a:t>
            </a:r>
          </a:p>
          <a:p>
            <a:pPr algn="ctr">
              <a:lnSpc>
                <a:spcPts val="2660"/>
              </a:lnSpc>
            </a:pPr>
            <a:r>
              <a:rPr lang="en-US" sz="19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1900" dirty="0" err="1">
                <a:solidFill>
                  <a:srgbClr val="FFFFFF"/>
                </a:solidFill>
                <a:latin typeface="Open Sans Light"/>
              </a:rPr>
              <a:t>ThingSpeak</a:t>
            </a:r>
            <a:r>
              <a:rPr lang="en-US" sz="1900" dirty="0">
                <a:solidFill>
                  <a:srgbClr val="FFFFFF"/>
                </a:solidFill>
                <a:latin typeface="Open Sans Light"/>
              </a:rPr>
              <a:t> Cloud Platform.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93244" y="114725"/>
            <a:ext cx="2453079" cy="63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03" dirty="0">
                <a:solidFill>
                  <a:srgbClr val="FFFFFF"/>
                </a:solidFill>
                <a:latin typeface="Open Sans"/>
              </a:rPr>
              <a:t>1) SENSE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78302" y="4529093"/>
            <a:ext cx="2473252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Light"/>
              </a:rPr>
              <a:t>The data is analysed and presented to the farmer on the app for decision making.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65217" y="3698446"/>
            <a:ext cx="2714912" cy="63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Open Sans"/>
              </a:rPr>
              <a:t>2) ANALYSE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11781" y="8102927"/>
            <a:ext cx="2724175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Light"/>
              </a:rPr>
              <a:t>Captured data is used by our prediction models to predict ideal growth conditions, resource , requirement &amp; disease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42805" y="7432633"/>
            <a:ext cx="2453079" cy="63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Open Sans"/>
              </a:rPr>
              <a:t>3) PREDICT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22355" y="5118474"/>
            <a:ext cx="2473252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 Light"/>
              </a:rPr>
              <a:t>Farmers get notifiedand actions can be taken directly from the application.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91131" y="4500518"/>
            <a:ext cx="2453079" cy="630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3703">
                <a:solidFill>
                  <a:srgbClr val="FFFFFF"/>
                </a:solidFill>
                <a:latin typeface="Open Sans"/>
              </a:rPr>
              <a:t>4) ACT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562062" y="0"/>
            <a:ext cx="9725938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379668" y="1586943"/>
            <a:ext cx="7821428" cy="84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>
                <a:solidFill>
                  <a:srgbClr val="FFFFFF"/>
                </a:solidFill>
                <a:latin typeface="HK Grotesk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2325" y="4305300"/>
            <a:ext cx="630061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Excessive water waste by Manual Irrigation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9255" r="29255"/>
          <a:stretch>
            <a:fillRect/>
          </a:stretch>
        </p:blipFill>
        <p:spPr>
          <a:xfrm>
            <a:off x="8562062" y="1028700"/>
            <a:ext cx="5121611" cy="8229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2196593" y="3656419"/>
            <a:ext cx="5948322" cy="297416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15201743" y="1028700"/>
            <a:ext cx="2104203" cy="195690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062079" y="4624468"/>
            <a:ext cx="1243190" cy="103806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638707" y="8391283"/>
            <a:ext cx="1620593" cy="86701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12325" y="5662532"/>
            <a:ext cx="630061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Excessive Manpower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2325" y="6502169"/>
            <a:ext cx="630061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HK Grotesk Medium"/>
              </a:rPr>
              <a:t>Primitive Usage Methods to Water Crops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12325" y="7698561"/>
            <a:ext cx="6300613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HK Grotesk Medium"/>
              </a:rPr>
              <a:t>Pests and insects are sometimes not detected, hence cause damage to crops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0" y="0"/>
            <a:ext cx="9725938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1455" y="266334"/>
            <a:ext cx="17384430" cy="97352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F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791382">
            <a:off x="5605867" y="2256733"/>
            <a:ext cx="6713729" cy="66771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5889" y="2766697"/>
            <a:ext cx="8063174" cy="130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59"/>
              </a:lnSpc>
            </a:pPr>
            <a:r>
              <a:rPr lang="en-US" sz="3828" dirty="0">
                <a:solidFill>
                  <a:srgbClr val="FFDE59"/>
                </a:solidFill>
                <a:latin typeface="Open Sans"/>
              </a:rPr>
              <a:t>Saves you water and time</a:t>
            </a:r>
          </a:p>
          <a:p>
            <a:pPr algn="just">
              <a:lnSpc>
                <a:spcPts val="5359"/>
              </a:lnSpc>
            </a:pPr>
            <a:endParaRPr lang="en-US" sz="28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341255" y="7609634"/>
            <a:ext cx="7277100" cy="1338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359"/>
              </a:lnSpc>
            </a:pPr>
            <a:r>
              <a:rPr lang="en-US" sz="3828" dirty="0">
                <a:solidFill>
                  <a:srgbClr val="313783"/>
                </a:solidFill>
                <a:latin typeface="Open Sans"/>
              </a:rPr>
              <a:t>Increases Crop Yield thus increasing profit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39269" y="2285496"/>
            <a:ext cx="2104731" cy="18942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38370" y="5943774"/>
            <a:ext cx="1482021" cy="12689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067800" y="6719732"/>
            <a:ext cx="1406443" cy="170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51931" y="7609634"/>
            <a:ext cx="5519392" cy="1304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59"/>
              </a:lnSpc>
            </a:pPr>
            <a:r>
              <a:rPr lang="en-US" sz="3828" dirty="0">
                <a:solidFill>
                  <a:srgbClr val="000000"/>
                </a:solidFill>
                <a:latin typeface="Open Sans"/>
              </a:rPr>
              <a:t>Improves plant growth</a:t>
            </a:r>
          </a:p>
          <a:p>
            <a:pPr>
              <a:lnSpc>
                <a:spcPts val="5359"/>
              </a:lnSpc>
            </a:pPr>
            <a:endParaRPr lang="en-US" sz="28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109364" y="2765994"/>
            <a:ext cx="8063174" cy="1160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59"/>
              </a:lnSpc>
            </a:pPr>
            <a:r>
              <a:rPr lang="en-US" sz="3828" dirty="0">
                <a:solidFill>
                  <a:srgbClr val="5CE1E6"/>
                </a:solidFill>
                <a:latin typeface="Open Sans"/>
              </a:rPr>
              <a:t>Reduces Weed Growth</a:t>
            </a:r>
          </a:p>
          <a:p>
            <a:pPr algn="r"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Open Sans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41255" y="4179755"/>
            <a:ext cx="1619785" cy="16056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2590" r="32590"/>
          <a:stretch>
            <a:fillRect/>
          </a:stretch>
        </p:blipFill>
        <p:spPr>
          <a:xfrm>
            <a:off x="12922088" y="0"/>
            <a:ext cx="5365912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8456960" y="3656419"/>
            <a:ext cx="5948322" cy="297416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10800000">
            <a:off x="9295929" y="1028700"/>
            <a:ext cx="2104203" cy="19569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800000">
            <a:off x="12300493" y="4624468"/>
            <a:ext cx="1243190" cy="103806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0800000">
            <a:off x="9295929" y="8391283"/>
            <a:ext cx="1620593" cy="8670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607566"/>
            <a:ext cx="7821428" cy="8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0"/>
              </a:lnSpc>
            </a:pPr>
            <a:r>
              <a:rPr lang="en-US" sz="5800">
                <a:solidFill>
                  <a:srgbClr val="F7CE5D"/>
                </a:solidFill>
                <a:latin typeface="HK Grotesk Bold"/>
              </a:rPr>
              <a:t>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886200"/>
            <a:ext cx="6300613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Medium"/>
              </a:rPr>
              <a:t>Saving water with automated precision irrigation at the best possible time.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346651"/>
            <a:ext cx="630061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Medium"/>
              </a:rPr>
              <a:t>Saving hundreds of man-hours and eliminating the human factor.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384111"/>
            <a:ext cx="6300613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Medium"/>
              </a:rPr>
              <a:t>Pests and Insects alert system.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995404"/>
            <a:ext cx="6300613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Medium"/>
              </a:rPr>
              <a:t>Combining sensors data and cloud intelligence to save even more resources.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420100"/>
            <a:ext cx="6300613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HK Grotesk Medium"/>
              </a:rPr>
              <a:t>Full irrigation control through Mobile Application.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BFE067-0189-48A9-90C4-013C34747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81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83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245</Words>
  <Application>Microsoft Office PowerPoint</Application>
  <PresentationFormat>Custom</PresentationFormat>
  <Paragraphs>45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HK Grotesk Medium</vt:lpstr>
      <vt:lpstr>Calibri</vt:lpstr>
      <vt:lpstr>Aharoni</vt:lpstr>
      <vt:lpstr>Arial</vt:lpstr>
      <vt:lpstr>Open Sans</vt:lpstr>
      <vt:lpstr>HK Grotesk Bold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Yellow Geometric Technology Keynote Presentation</dc:title>
  <dc:creator>Raghav Rathi</dc:creator>
  <cp:lastModifiedBy>Raghav Rathi</cp:lastModifiedBy>
  <cp:revision>16</cp:revision>
  <dcterms:created xsi:type="dcterms:W3CDTF">2006-08-16T00:00:00Z</dcterms:created>
  <dcterms:modified xsi:type="dcterms:W3CDTF">2020-10-04T11:35:57Z</dcterms:modified>
  <dc:identifier>DAEIlXyzqBs</dc:identifier>
</cp:coreProperties>
</file>